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306" r:id="rId6"/>
    <p:sldId id="274" r:id="rId7"/>
    <p:sldId id="272" r:id="rId8"/>
    <p:sldId id="273" r:id="rId9"/>
    <p:sldId id="275" r:id="rId10"/>
    <p:sldId id="260" r:id="rId11"/>
    <p:sldId id="264" r:id="rId12"/>
    <p:sldId id="277" r:id="rId13"/>
    <p:sldId id="278" r:id="rId14"/>
    <p:sldId id="279" r:id="rId15"/>
    <p:sldId id="280" r:id="rId16"/>
    <p:sldId id="281" r:id="rId17"/>
    <p:sldId id="265" r:id="rId18"/>
    <p:sldId id="266" r:id="rId19"/>
    <p:sldId id="282" r:id="rId20"/>
    <p:sldId id="283" r:id="rId21"/>
    <p:sldId id="284" r:id="rId22"/>
    <p:sldId id="285" r:id="rId23"/>
    <p:sldId id="286" r:id="rId24"/>
    <p:sldId id="267" r:id="rId25"/>
    <p:sldId id="268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69" r:id="rId46"/>
    <p:sldId id="27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6A"/>
    <a:srgbClr val="60A89F"/>
    <a:srgbClr val="FFFFFF"/>
    <a:srgbClr val="91B8DD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8" d="100"/>
          <a:sy n="48" d="100"/>
        </p:scale>
        <p:origin x="62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10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8D152-5955-43D9-8E1A-89A69791945D}"/>
              </a:ext>
            </a:extLst>
          </p:cNvPr>
          <p:cNvSpPr txBox="1"/>
          <p:nvPr/>
        </p:nvSpPr>
        <p:spPr>
          <a:xfrm>
            <a:off x="465424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6649A1-CBDC-47E9-ADCF-E1E0E3A7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50" y="6197877"/>
            <a:ext cx="342486" cy="3424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5F6FF7-5B71-48B2-814B-D2DA54271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67" y="6205927"/>
            <a:ext cx="351500" cy="351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C1DC23-FAB8-4BBA-99C5-6ED49335E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19" y="6180204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9183E2-F16A-4885-80E8-0E3B0588C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01" y="6209348"/>
            <a:ext cx="319545" cy="3195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253C20-FF5F-44CC-88A0-730D83490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28" y="6233583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459229"/>
            <a:ext cx="690358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28191" y="783875"/>
            <a:ext cx="6753362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87665" y="1925386"/>
            <a:ext cx="6299633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155253" y="6466006"/>
            <a:ext cx="9879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5D829-648F-4165-A66F-757875D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68" y="422864"/>
            <a:ext cx="2138773" cy="1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03345" y="1691289"/>
            <a:ext cx="6833659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B0090-C340-44AC-89CA-CBFFE37BD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4" t="39485" r="4065" b="34350"/>
          <a:stretch/>
        </p:blipFill>
        <p:spPr>
          <a:xfrm>
            <a:off x="8824404" y="561974"/>
            <a:ext cx="2397502" cy="15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8" y="1054752"/>
            <a:ext cx="7390077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dense depth estimation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포함한 더 많은 작업에 효과적으로 적용될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972123"/>
            <a:ext cx="11727636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770038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770038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507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blipFill>
                <a:blip r:embed="rId5"/>
                <a:stretch>
                  <a:fillRect l="-74" b="-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4. Experiments</a:t>
            </a:r>
          </a:p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3854188"/>
            <a:ext cx="6810286" cy="173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blipFill>
                <a:blip r:embed="rId4"/>
                <a:stretch>
                  <a:fillRect b="-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693712"/>
                <a:ext cx="8229600" cy="4412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693712"/>
                <a:ext cx="8229600" cy="4412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blipFill>
                <a:blip r:embed="rId5"/>
                <a:stretch>
                  <a:fillRect b="-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464078"/>
            <a:ext cx="342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</a:p>
          <a:p>
            <a:pPr algn="ctr"/>
            <a:r>
              <a:rPr lang="en-US" altLang="ko-KR" sz="20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20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64862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4AD22-5E0F-4A4B-B888-76204E66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8" y="2059968"/>
            <a:ext cx="5174371" cy="312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7CA3A-BCC0-47FB-B963-84DEB6810DA8}"/>
              </a:ext>
            </a:extLst>
          </p:cNvPr>
          <p:cNvSpPr txBox="1"/>
          <p:nvPr/>
        </p:nvSpPr>
        <p:spPr>
          <a:xfrm>
            <a:off x="5598695" y="2546509"/>
            <a:ext cx="6384757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먼저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제안된 구성요소에 대한 절제 연구를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그런 다음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성능을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dense depth estimation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4.2),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segmentation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4.3), layout estimation(Sec. 4.4)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최첨단 방법과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각 작업에 대해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별도로 교육하고 양식 학습에서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효과를 보여주는 데 중점을 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관점의 효과를 분석한다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많은 양적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 결과가 보충 자료에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E2747-7154-4BA9-8048-0C667E4FA093}"/>
              </a:ext>
            </a:extLst>
          </p:cNvPr>
          <p:cNvSpPr/>
          <p:nvPr/>
        </p:nvSpPr>
        <p:spPr>
          <a:xfrm>
            <a:off x="208548" y="3079691"/>
            <a:ext cx="5174370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1FF67-CD19-4BB4-BD57-EF119AF82A41}"/>
              </a:ext>
            </a:extLst>
          </p:cNvPr>
          <p:cNvSpPr/>
          <p:nvPr/>
        </p:nvSpPr>
        <p:spPr>
          <a:xfrm>
            <a:off x="208044" y="3594232"/>
            <a:ext cx="3897028" cy="248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EA98C6-B5E3-4D12-B30E-85A2CC32F3DB}"/>
              </a:ext>
            </a:extLst>
          </p:cNvPr>
          <p:cNvSpPr/>
          <p:nvPr/>
        </p:nvSpPr>
        <p:spPr>
          <a:xfrm>
            <a:off x="3404681" y="2801566"/>
            <a:ext cx="1978238" cy="27812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10BA6-8023-4DA3-B772-83210157100D}"/>
              </a:ext>
            </a:extLst>
          </p:cNvPr>
          <p:cNvGrpSpPr/>
          <p:nvPr/>
        </p:nvGrpSpPr>
        <p:grpSpPr>
          <a:xfrm>
            <a:off x="328505" y="1054752"/>
            <a:ext cx="3000974" cy="5645046"/>
            <a:chOff x="3466028" y="435182"/>
            <a:chExt cx="4633262" cy="8731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0DCAE-43A8-4AD4-8620-068AB8B1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028" y="5059509"/>
              <a:ext cx="4633262" cy="41076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0F0E2C-8AD5-43D8-8B2A-78DED2AE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140" y="435182"/>
              <a:ext cx="4629150" cy="47053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56B4AA-B434-4FAF-BDD0-D14871824BA9}"/>
              </a:ext>
            </a:extLst>
          </p:cNvPr>
          <p:cNvSpPr txBox="1"/>
          <p:nvPr/>
        </p:nvSpPr>
        <p:spPr>
          <a:xfrm>
            <a:off x="3599407" y="287786"/>
            <a:ext cx="8466244" cy="6412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절제 연구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밀도 추정을 위해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여러 설정을 비교하는 절제 실험 결과를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설명은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Matterport3D [2]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 대한 절제 분할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실내 파노라마의 대규모 실제 데이터 세트이다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연구 중 훈련 및 검증을 위해 공식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훈련 하우스를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하우스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(4,921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2,908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파노라마 포함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분할하여 절제 분할을 준비한다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절제 연구에 공식적인 유효성 검사 분할을 사용하지 않는데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나중에 최첨단 비교에 사용될 것이기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크기가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교육 및 평가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동안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인자에 다항식 학습 속도 감소를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표준 깊이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-MAE, RMSE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§1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개별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처리하기 위한 초당 평균 프레임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(FPS)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측정한다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추출의 건축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관련 작업에 사용된 아키텍처와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레이어는 형상 높이를 점차 줄여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형성한 다음 형상 개선을 위한 양방향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LSTM(Bi-LSTM)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뒤따른다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구조는 보충 자료에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추출에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사용하는 것이 다른 정제 구성에서 더 나은 속도와 정확도를 달성한다는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또한 기능 개선을 위해 다중 헤드 셀프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사용하는 것이 더 나은 속도 정확도 절충을 제공한다는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위한 전반적인 아키텍처는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상당히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0.3002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0.2835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개선되었다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배치하고 고밀도 예측을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함께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038AC-E7F7-4B99-AD34-8C4BD2939E84}"/>
              </a:ext>
            </a:extLst>
          </p:cNvPr>
          <p:cNvSpPr/>
          <p:nvPr/>
        </p:nvSpPr>
        <p:spPr>
          <a:xfrm>
            <a:off x="328505" y="1979054"/>
            <a:ext cx="2998311" cy="98899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80D6B2-3B97-44F6-884E-03036443A746}"/>
              </a:ext>
            </a:extLst>
          </p:cNvPr>
          <p:cNvSpPr/>
          <p:nvPr/>
        </p:nvSpPr>
        <p:spPr>
          <a:xfrm>
            <a:off x="2338088" y="1794076"/>
            <a:ext cx="988728" cy="18901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BC22CB-C14B-42C4-A858-DEA015C701C3}"/>
              </a:ext>
            </a:extLst>
          </p:cNvPr>
          <p:cNvSpPr/>
          <p:nvPr/>
        </p:nvSpPr>
        <p:spPr>
          <a:xfrm>
            <a:off x="328505" y="4281646"/>
            <a:ext cx="2998311" cy="241815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C9E1D-5529-4273-8F0C-28EF923C765A}"/>
              </a:ext>
            </a:extLst>
          </p:cNvPr>
          <p:cNvSpPr/>
          <p:nvPr/>
        </p:nvSpPr>
        <p:spPr>
          <a:xfrm>
            <a:off x="2338088" y="4125852"/>
            <a:ext cx="990059" cy="144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0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B7183B-B27E-4FB9-B742-EBBB45852EAD}"/>
              </a:ext>
            </a:extLst>
          </p:cNvPr>
          <p:cNvGrpSpPr/>
          <p:nvPr/>
        </p:nvGrpSpPr>
        <p:grpSpPr>
          <a:xfrm>
            <a:off x="243191" y="2066061"/>
            <a:ext cx="3396351" cy="3342517"/>
            <a:chOff x="295024" y="1317234"/>
            <a:chExt cx="5762626" cy="5362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9A0F87-2865-4687-B12E-70BDEE68C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25" y="1317234"/>
              <a:ext cx="5762625" cy="923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55988F-C3F7-431A-B207-C733781B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024" y="2241159"/>
              <a:ext cx="5762625" cy="44386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F6E1A94-E6A5-4298-B640-F30A05F4327E}"/>
              </a:ext>
            </a:extLst>
          </p:cNvPr>
          <p:cNvSpPr txBox="1"/>
          <p:nvPr/>
        </p:nvSpPr>
        <p:spPr>
          <a:xfrm>
            <a:off x="3784060" y="2043554"/>
            <a:ext cx="806423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수평에서 밀도 사이의 초 매개 변수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서로 다른 기본 설정에서 조밀한 예측에 적용된 선형 보간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두 가지 연산을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보듯이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학습은 콤팩트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추정을 위해 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것보다 일관되게 더 낫다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흥미롭게도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성분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수는 결과 정확도에 대해 단조롭지 않으며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 = 64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우리 모델에 가장 적합한 설정이라는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비교 연산은 무시할 수 있는 계산 비용을 초래하므로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증가시켜도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 동일한 딥 넷 설정을 공유한다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다양한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비교했는데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비해 정확도가 약간 떨어지면서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거의 두 배가 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860298-C3A4-48CF-86B9-E5B894EEA316}"/>
              </a:ext>
            </a:extLst>
          </p:cNvPr>
          <p:cNvSpPr/>
          <p:nvPr/>
        </p:nvSpPr>
        <p:spPr>
          <a:xfrm>
            <a:off x="243190" y="2243894"/>
            <a:ext cx="3396351" cy="111082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C183DC-CFDF-49D6-8185-F40D9C70AD35}"/>
              </a:ext>
            </a:extLst>
          </p:cNvPr>
          <p:cNvSpPr/>
          <p:nvPr/>
        </p:nvSpPr>
        <p:spPr>
          <a:xfrm>
            <a:off x="2663687" y="2065844"/>
            <a:ext cx="982136" cy="17805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7546B5-2F8A-45B4-BC5A-F974FD7CD315}"/>
              </a:ext>
            </a:extLst>
          </p:cNvPr>
          <p:cNvSpPr/>
          <p:nvPr/>
        </p:nvSpPr>
        <p:spPr>
          <a:xfrm>
            <a:off x="258582" y="4872106"/>
            <a:ext cx="3380959" cy="5463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08D23D-F17C-42DB-AB42-4732E2D20C7C}"/>
              </a:ext>
            </a:extLst>
          </p:cNvPr>
          <p:cNvSpPr/>
          <p:nvPr/>
        </p:nvSpPr>
        <p:spPr>
          <a:xfrm>
            <a:off x="2190788" y="4703165"/>
            <a:ext cx="1448753" cy="1688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9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9AD4C-9B4B-459D-9DFD-08563463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1" y="978934"/>
            <a:ext cx="6171029" cy="2354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F8F70E-91BC-447A-968C-0DCE1AD2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58" y="386224"/>
            <a:ext cx="3201493" cy="5903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0D460D-FBB9-4657-B05C-7FC00F7CFA51}"/>
              </a:ext>
            </a:extLst>
          </p:cNvPr>
          <p:cNvSpPr/>
          <p:nvPr/>
        </p:nvSpPr>
        <p:spPr>
          <a:xfrm>
            <a:off x="8864157" y="1584350"/>
            <a:ext cx="3201494" cy="89620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E91E-C597-4EFA-80B5-28D596902896}"/>
              </a:ext>
            </a:extLst>
          </p:cNvPr>
          <p:cNvSpPr txBox="1"/>
          <p:nvPr/>
        </p:nvSpPr>
        <p:spPr>
          <a:xfrm>
            <a:off x="267572" y="3993411"/>
            <a:ext cx="7188740" cy="273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(a)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추출용 부품 비교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'HC'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열은 높이 압축 블록을 나타내며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블록은 백본 특징에서 초기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생성한다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 개선 없음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양방향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'[11](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BiLSTM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멀티헤드 셀프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어텐션으로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'[23](MHSA)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 개선은 가장 유리한 결과를 달성한다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(b)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제안된 수평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토덴스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모듈의 다른 설정에 대한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매개 변수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기준의 성분 수를 나타낸다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선형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(Interp.)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역 이산 코사인 변환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구현하는 두 염기를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(c) 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backbone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비교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1: Matterport3D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절제 분할을 이용한 깊이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모달리티에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대한 절제 연구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[2].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더 자세한 내용은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절에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1B54E4-0583-4050-B066-4F7E91ED8CB7}"/>
              </a:ext>
            </a:extLst>
          </p:cNvPr>
          <p:cNvSpPr/>
          <p:nvPr/>
        </p:nvSpPr>
        <p:spPr>
          <a:xfrm>
            <a:off x="8864157" y="4369587"/>
            <a:ext cx="3201494" cy="74716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D28836-4F59-49DA-89EA-7666A35D41FA}"/>
              </a:ext>
            </a:extLst>
          </p:cNvPr>
          <p:cNvSpPr/>
          <p:nvPr/>
        </p:nvSpPr>
        <p:spPr>
          <a:xfrm>
            <a:off x="8864157" y="5976391"/>
            <a:ext cx="3201494" cy="283675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0F33A5-A2F4-47D5-B34A-70A8338D4D24}"/>
              </a:ext>
            </a:extLst>
          </p:cNvPr>
          <p:cNvSpPr/>
          <p:nvPr/>
        </p:nvSpPr>
        <p:spPr>
          <a:xfrm>
            <a:off x="8864154" y="5728048"/>
            <a:ext cx="320149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CB2F8E-3707-4F77-BC24-78F6090AA052}"/>
              </a:ext>
            </a:extLst>
          </p:cNvPr>
          <p:cNvSpPr txBox="1"/>
          <p:nvPr/>
        </p:nvSpPr>
        <p:spPr>
          <a:xfrm>
            <a:off x="267572" y="3359694"/>
            <a:ext cx="8526232" cy="55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실제 실내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깊이 추정을 위한 최첨단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—Matterport3D[2]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따르며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깊이는 깊이 중앙 정렬 없이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E0DD69-3693-4B31-AA44-F99D6289278E}"/>
              </a:ext>
            </a:extLst>
          </p:cNvPr>
          <p:cNvSpPr/>
          <p:nvPr/>
        </p:nvSpPr>
        <p:spPr>
          <a:xfrm>
            <a:off x="883431" y="3023872"/>
            <a:ext cx="6171029" cy="35527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7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BCF717-5F5E-46DA-8161-F6854A22FE3C}"/>
              </a:ext>
            </a:extLst>
          </p:cNvPr>
          <p:cNvGrpSpPr/>
          <p:nvPr/>
        </p:nvGrpSpPr>
        <p:grpSpPr>
          <a:xfrm>
            <a:off x="678995" y="1333677"/>
            <a:ext cx="2905906" cy="5485633"/>
            <a:chOff x="3190094" y="107299"/>
            <a:chExt cx="3457575" cy="67220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48BA7C-DF89-4252-A6C0-A6A9812C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094" y="107299"/>
              <a:ext cx="3457575" cy="5981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E91445-EEC2-440F-A0B4-2C69AEE2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094" y="6076843"/>
              <a:ext cx="3457575" cy="7524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State-of-the-art comparison using the protocol of Wang et al.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A0DEC-CC8A-4EEB-9316-A1760CF202F3}"/>
              </a:ext>
            </a:extLst>
          </p:cNvPr>
          <p:cNvSpPr txBox="1"/>
          <p:nvPr/>
        </p:nvSpPr>
        <p:spPr>
          <a:xfrm>
            <a:off x="3900215" y="1187784"/>
            <a:ext cx="8430059" cy="560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</a:t>
            </a:r>
            <a:endParaRPr lang="en-US" altLang="ko-KR" sz="100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Wang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등의 프로토콜을 이용한 최첨단 비교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 및 평가 프로토콜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테스트 프로토콜에 따라 실제 데이터 세트의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방법과 비교한다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10,800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파노라마가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분할에는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하우스가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테스트 결과는 병합된 공식 검증 및 테스트 분할에 보고된다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1,413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폴드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다섯 번째 테스트 영역과 다른 영역은 교육을 위해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이미지와 깊이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크기가 조정된다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MRE, MAE, RMSE, RMSE(log)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δ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같은 표준 깊이 추정 평가 지표가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깊이는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중위수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없이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위해 제안된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백본으로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잠재 크기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256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설정된다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성분이 있는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모형 예측에 적용된다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60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인자를 사용하여 다항식 학습 속도 감소를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선행 기술과의 비교를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제안된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이전의 최첨단 기술인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큰 폭으로 능가한다는 것을 입증한다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큐브맵을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모두 모델 입력으로 사용하므로 두 개의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네트워크가 필요하다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백본이 하나뿐이며 소형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제안된 프레임워크의 효과를 보여주는 우수한 결과를 얻을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와의 정성적 비교는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제시되어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비교를 위해 사전 훈련된 가중치와 코드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다운로드한다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장면의 전체적인 구조를 잘 포착한다는 것을 발견했다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일부 단점도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시각화를 통해 관찰할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4644ED-4BD2-477B-9591-82AEF1040577}"/>
              </a:ext>
            </a:extLst>
          </p:cNvPr>
          <p:cNvSpPr/>
          <p:nvPr/>
        </p:nvSpPr>
        <p:spPr>
          <a:xfrm>
            <a:off x="678996" y="3868929"/>
            <a:ext cx="2905906" cy="2616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277049-6080-40AA-B65A-391ABCDC302E}"/>
              </a:ext>
            </a:extLst>
          </p:cNvPr>
          <p:cNvSpPr/>
          <p:nvPr/>
        </p:nvSpPr>
        <p:spPr>
          <a:xfrm>
            <a:off x="2030990" y="3703926"/>
            <a:ext cx="1553911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58336-7104-48A9-8DCD-02E780A8002F}"/>
              </a:ext>
            </a:extLst>
          </p:cNvPr>
          <p:cNvSpPr/>
          <p:nvPr/>
        </p:nvSpPr>
        <p:spPr>
          <a:xfrm>
            <a:off x="678994" y="4136441"/>
            <a:ext cx="2694521" cy="16500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8777C2-F579-48BC-9C3A-AA9ED237D2BC}"/>
              </a:ext>
            </a:extLst>
          </p:cNvPr>
          <p:cNvSpPr/>
          <p:nvPr/>
        </p:nvSpPr>
        <p:spPr>
          <a:xfrm>
            <a:off x="678994" y="4923605"/>
            <a:ext cx="2905907" cy="40715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2B7C6F-D239-4FEF-9C4A-FCAEB28AC108}"/>
              </a:ext>
            </a:extLst>
          </p:cNvPr>
          <p:cNvSpPr/>
          <p:nvPr/>
        </p:nvSpPr>
        <p:spPr>
          <a:xfrm>
            <a:off x="678993" y="5330759"/>
            <a:ext cx="2694520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F89D06-DA99-43F2-B1E1-56294122C230}"/>
              </a:ext>
            </a:extLst>
          </p:cNvPr>
          <p:cNvSpPr/>
          <p:nvPr/>
        </p:nvSpPr>
        <p:spPr>
          <a:xfrm>
            <a:off x="678993" y="6506447"/>
            <a:ext cx="2905907" cy="288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1FBE52-A162-400B-908F-1F4348E0BC28}"/>
              </a:ext>
            </a:extLst>
          </p:cNvPr>
          <p:cNvSpPr/>
          <p:nvPr/>
        </p:nvSpPr>
        <p:spPr>
          <a:xfrm>
            <a:off x="3073939" y="6332274"/>
            <a:ext cx="510961" cy="17180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State-of-the-art comparison using the protocol of Wang et al.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82E61-B624-4916-B951-72A9A3B1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" y="1794223"/>
            <a:ext cx="6506555" cy="42950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A3DAC-79F7-4E82-90AB-22873C2FA722}"/>
              </a:ext>
            </a:extLst>
          </p:cNvPr>
          <p:cNvSpPr/>
          <p:nvPr/>
        </p:nvSpPr>
        <p:spPr>
          <a:xfrm>
            <a:off x="126348" y="4970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C255A-E040-41A6-A9FB-938224C352D8}"/>
              </a:ext>
            </a:extLst>
          </p:cNvPr>
          <p:cNvSpPr txBox="1"/>
          <p:nvPr/>
        </p:nvSpPr>
        <p:spPr>
          <a:xfrm>
            <a:off x="6682902" y="1794223"/>
            <a:ext cx="5421662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 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추정 밀도 깊이와 선행 기술과의 정성적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[24].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전체 구조를 캡처하는 데 좋은 결과를 얻지만 시각화에서 몇 가지 단점을 발견한다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깊이 경계는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깊이 경계에 비해 더 흐릿하다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열의 일부 고주파 신호는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폐기됩니다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예제는 마지막 행을 참조하십시오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 왼쪽 의자의 경계가 더 흐릿하고 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 중앙의 램프는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제대로 재구성되지 않았지만 기존의 조밀한 특징에서 재구성하기는 더 쉬워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질적으로 확인된 결점의 직관적인 이유는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훈련 기준을 최적화하는 것을 더 쉽게 만드는 열의 가장 두드러진 신호를 학습하는 데 초점을 맞추고 있기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BBCAF0-C182-400B-BFF3-486BC8E96AA1}"/>
              </a:ext>
            </a:extLst>
          </p:cNvPr>
          <p:cNvSpPr/>
          <p:nvPr/>
        </p:nvSpPr>
        <p:spPr>
          <a:xfrm>
            <a:off x="4922196" y="4790835"/>
            <a:ext cx="1671795" cy="180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102F55-57E3-408D-9E4A-1D083714CF12}"/>
              </a:ext>
            </a:extLst>
          </p:cNvPr>
          <p:cNvSpPr/>
          <p:nvPr/>
        </p:nvSpPr>
        <p:spPr>
          <a:xfrm>
            <a:off x="126348" y="5294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BEB82-CD9F-454D-A2DC-7937D1E4B504}"/>
              </a:ext>
            </a:extLst>
          </p:cNvPr>
          <p:cNvSpPr/>
          <p:nvPr/>
        </p:nvSpPr>
        <p:spPr>
          <a:xfrm>
            <a:off x="126348" y="5435466"/>
            <a:ext cx="3049990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F03AE9-14B1-4074-B8C1-44437089B9C5}"/>
              </a:ext>
            </a:extLst>
          </p:cNvPr>
          <p:cNvSpPr/>
          <p:nvPr/>
        </p:nvSpPr>
        <p:spPr>
          <a:xfrm>
            <a:off x="126348" y="5883906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898D97-3AE8-41D8-9713-311E0112E68D}"/>
              </a:ext>
            </a:extLst>
          </p:cNvPr>
          <p:cNvSpPr/>
          <p:nvPr/>
        </p:nvSpPr>
        <p:spPr>
          <a:xfrm>
            <a:off x="2772383" y="5739906"/>
            <a:ext cx="3821608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7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State-of-the-art comparison using the protocol of </a:t>
            </a:r>
            <a:r>
              <a:rPr lang="en-US" altLang="ko-KR" sz="1100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et al. [13]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1EECAE-13E2-438E-9EE6-2AC6EA6E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4" y="1595287"/>
            <a:ext cx="3224024" cy="4765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978C78-063F-46D8-A23A-36062E4D220E}"/>
              </a:ext>
            </a:extLst>
          </p:cNvPr>
          <p:cNvSpPr txBox="1"/>
          <p:nvPr/>
        </p:nvSpPr>
        <p:spPr>
          <a:xfrm>
            <a:off x="3654937" y="1406853"/>
            <a:ext cx="8537063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등의 프로토콜을 이용한 최첨단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[13]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테스트 프로토콜에 따른 다른 방법 세트와 비교한다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 레이아웃 주석이 있는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하위 집합이 사용되며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및 테스트를 위한 파노라마는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뿐이다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이미지와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256 × 512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표준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추정을 위한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RMSE, MRE, log10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Δ1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평가 중에는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클리핑이나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중앙값 정렬이 적용되지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및 교육 세부사항은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절과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교육 전략은 우리와 매우 다르다는 것을 알게 되었다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공정한 비교를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교육 프로토콜과 함께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0.01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이며 무게 감소가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SGD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최적화 도구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부분집합에서의 비교는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동일한 교육 프로토콜에서 최고의 정확도를 달성하며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optimizer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교육 설정과 함께 사용하면 결과를 더욱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GeoReg360[13]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사용하며 네트워크는 추가 레이아웃 및 의미 주석과 함께 공동으로 훈련된다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반대로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사용하며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모달리티로만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훈련되지만 여전히 우수한 결과를 보여 주므로 제안된 프레임워크의 효과를 더욱 입증한다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78211-61A8-44F7-AE00-F718E680EC8D}"/>
              </a:ext>
            </a:extLst>
          </p:cNvPr>
          <p:cNvSpPr/>
          <p:nvPr/>
        </p:nvSpPr>
        <p:spPr>
          <a:xfrm>
            <a:off x="220825" y="5083021"/>
            <a:ext cx="3224024" cy="63684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A0191-BC61-4DD7-BA47-D2FBCB3D48C6}"/>
              </a:ext>
            </a:extLst>
          </p:cNvPr>
          <p:cNvSpPr/>
          <p:nvPr/>
        </p:nvSpPr>
        <p:spPr>
          <a:xfrm>
            <a:off x="1352145" y="4939021"/>
            <a:ext cx="209270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72EA99-36C4-4A0F-B59A-79C2940A54C4}"/>
              </a:ext>
            </a:extLst>
          </p:cNvPr>
          <p:cNvSpPr/>
          <p:nvPr/>
        </p:nvSpPr>
        <p:spPr>
          <a:xfrm>
            <a:off x="220823" y="5719865"/>
            <a:ext cx="1423151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3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State-of-the-art comparison using the protocol of </a:t>
            </a:r>
            <a:r>
              <a:rPr lang="en-US" altLang="ko-KR" sz="1100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et al. [13]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0FB7F-9D98-4705-8284-8321032B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53" y="386224"/>
            <a:ext cx="2914650" cy="6296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ECE5E-E514-43FB-921E-762CB5C09534}"/>
              </a:ext>
            </a:extLst>
          </p:cNvPr>
          <p:cNvSpPr txBox="1"/>
          <p:nvPr/>
        </p:nvSpPr>
        <p:spPr>
          <a:xfrm>
            <a:off x="522904" y="2262755"/>
            <a:ext cx="7074397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Stanford2D3D 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배치 가능한 부분 집합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dense depth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정량적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프로토콜을 엄격하게 준수한다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 segmentation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위한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결과는 공식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folds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따라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평균화된다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room layout estimation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위한 정량적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A8AC3-D4CB-44E3-9819-76889AA0D708}"/>
              </a:ext>
            </a:extLst>
          </p:cNvPr>
          <p:cNvSpPr txBox="1"/>
          <p:nvPr/>
        </p:nvSpPr>
        <p:spPr>
          <a:xfrm>
            <a:off x="1351624" y="6434932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데이터 세트와 다양한 양식에 대한 최신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540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4.3 Semantic segmentation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234990-A73E-4AFD-AA6A-D70F20738F25}"/>
              </a:ext>
            </a:extLst>
          </p:cNvPr>
          <p:cNvGrpSpPr/>
          <p:nvPr/>
        </p:nvGrpSpPr>
        <p:grpSpPr>
          <a:xfrm>
            <a:off x="219132" y="1272217"/>
            <a:ext cx="3448628" cy="5181161"/>
            <a:chOff x="6096000" y="386224"/>
            <a:chExt cx="4629150" cy="7524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6DBFFA-B354-4756-B172-E5A212CA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86224"/>
              <a:ext cx="4629150" cy="1885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66A8D5-F5C4-47D1-8AD4-39963057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272174"/>
              <a:ext cx="4629150" cy="5638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F43A4C-7B1E-4116-8C3B-D8FDE51E7E27}"/>
              </a:ext>
            </a:extLst>
          </p:cNvPr>
          <p:cNvSpPr txBox="1"/>
          <p:nvPr/>
        </p:nvSpPr>
        <p:spPr>
          <a:xfrm>
            <a:off x="3738880" y="1272217"/>
            <a:ext cx="823398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4.3.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 세분화</a:t>
            </a: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의미론적 세분화 성능을 평가한다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이전 연구처럼 표준 의미 분할 평가 지표를 사용하여 공식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교차 검증 분할의 평균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class-wise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class-wise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mAcc.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아키텍처 설정은 마지막 계층이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 = Nr = 13 · 64 = 832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채널을 갖는 것을 제외하고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항의 깊이 추정과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저해상도 하에서 간단한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방법과 비교하기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12, 28]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따라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U-Net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구축하지만 평면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결과의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ResNet-101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교차 엔트로피 손실을 최적화한다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인자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다항식 붕괴와 함께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이전 방법과의 비교를 보여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가장 낮은 해상도에서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이십면체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표현에 특별히 설계된 커널을 가진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HexRUNet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[28]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최상의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순수 평면형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소형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우리 회사는 저해상도 설정 하에서 왜곡 완화된 방법과 여전히 경쟁력이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고해상도로 확장할 때 최신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유사한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달성하는 반면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훨씬 더 우수하다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더 강력한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FCN-ResNet101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더 높은 입력 해상도에서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장치와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투영에 의해 제한되는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 × 2048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해상도만 더 낮게 훈련할 수 있지만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최신 기술로 여전히 경쟁력 있는 성능을 얻을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F8B36E-16BF-4E96-9B8D-5A8542A2AA2E}"/>
              </a:ext>
            </a:extLst>
          </p:cNvPr>
          <p:cNvSpPr/>
          <p:nvPr/>
        </p:nvSpPr>
        <p:spPr>
          <a:xfrm>
            <a:off x="219132" y="1774683"/>
            <a:ext cx="344862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0141C-547D-4620-AF0E-782E7EE01968}"/>
              </a:ext>
            </a:extLst>
          </p:cNvPr>
          <p:cNvSpPr/>
          <p:nvPr/>
        </p:nvSpPr>
        <p:spPr>
          <a:xfrm>
            <a:off x="2489200" y="1609680"/>
            <a:ext cx="1178560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3616BC-E08E-47FB-A08F-A2BB1F54C31E}"/>
              </a:ext>
            </a:extLst>
          </p:cNvPr>
          <p:cNvSpPr/>
          <p:nvPr/>
        </p:nvSpPr>
        <p:spPr>
          <a:xfrm>
            <a:off x="219132" y="1918418"/>
            <a:ext cx="130486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5B88B3-D7E4-4F79-B5C9-813214B96EDE}"/>
              </a:ext>
            </a:extLst>
          </p:cNvPr>
          <p:cNvSpPr/>
          <p:nvPr/>
        </p:nvSpPr>
        <p:spPr>
          <a:xfrm>
            <a:off x="219132" y="3223155"/>
            <a:ext cx="3448628" cy="4539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AA0A95-1E5A-4825-A298-7B3EC3FABEFD}"/>
              </a:ext>
            </a:extLst>
          </p:cNvPr>
          <p:cNvSpPr/>
          <p:nvPr/>
        </p:nvSpPr>
        <p:spPr>
          <a:xfrm>
            <a:off x="219132" y="3677055"/>
            <a:ext cx="1483208" cy="17509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4A2CD-C38C-4439-8C53-95A8229FD901}"/>
              </a:ext>
            </a:extLst>
          </p:cNvPr>
          <p:cNvSpPr/>
          <p:nvPr/>
        </p:nvSpPr>
        <p:spPr>
          <a:xfrm>
            <a:off x="2568102" y="3043931"/>
            <a:ext cx="1099658" cy="1792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6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4.4 Room layout estimation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20C10A-3CCE-46C2-B3E0-0EFC2D9EEC0B}"/>
              </a:ext>
            </a:extLst>
          </p:cNvPr>
          <p:cNvGrpSpPr/>
          <p:nvPr/>
        </p:nvGrpSpPr>
        <p:grpSpPr>
          <a:xfrm>
            <a:off x="304800" y="1695483"/>
            <a:ext cx="3587608" cy="4355122"/>
            <a:chOff x="5529202" y="250516"/>
            <a:chExt cx="4629150" cy="60750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E99938-D390-49CD-95CF-9C02B8FF3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202" y="250516"/>
              <a:ext cx="4629150" cy="5610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B52B86-7DF8-4AB2-97E1-E0739A8C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202" y="5860741"/>
              <a:ext cx="4629150" cy="4648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FE7DB2-3791-4DBC-A809-1B6158F322D6}"/>
              </a:ext>
            </a:extLst>
          </p:cNvPr>
          <p:cNvSpPr txBox="1"/>
          <p:nvPr/>
        </p:nvSpPr>
        <p:spPr>
          <a:xfrm>
            <a:off x="4125872" y="1241168"/>
            <a:ext cx="776132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4.4.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객실 배치 추정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맨해튼 레이아웃 데이터 세트인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[33, 25]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2DIoU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공식 평가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직접 사용하며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2DIoU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모서리를 정렬된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투영하여 측정하며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천장 모서리를 모두 고려한 팝업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뷰용이다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표현과 호환된다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주된 초점은 레이아웃 재구성을 위한 새로운 방법을 설계하는 것이 아니기 때문에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손실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프로토콜 및 사후 처리 알고리즘을 직접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검증에서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약간 더 정확하다는 것을 알게 되었고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우리는 더 단순한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이전 방법과의 비교는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공식 코드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2345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사용하여 얻으며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모델의 평균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포워드 시간에 의해 측정된다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정렬된 데이터 분할과 공식 평가 기능에 의해 재평가된 실제의 새로운 사전 훈련 가중치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결과는 최첨단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견줄만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하지만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+0.77 3D IOU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+0.61 2D 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능가하며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빠르며 설계된 아키텍처의 효과를 보여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D7D7A8-40AD-4609-A1D8-01C6457B203C}"/>
              </a:ext>
            </a:extLst>
          </p:cNvPr>
          <p:cNvSpPr/>
          <p:nvPr/>
        </p:nvSpPr>
        <p:spPr>
          <a:xfrm>
            <a:off x="304799" y="3190672"/>
            <a:ext cx="3587607" cy="9398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72FC0F-4024-4AA6-8CC8-E83992E8658F}"/>
              </a:ext>
            </a:extLst>
          </p:cNvPr>
          <p:cNvSpPr/>
          <p:nvPr/>
        </p:nvSpPr>
        <p:spPr>
          <a:xfrm>
            <a:off x="1964987" y="2986391"/>
            <a:ext cx="1927419" cy="20428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BA5799-5325-4EAF-9841-672677E7CCC9}"/>
              </a:ext>
            </a:extLst>
          </p:cNvPr>
          <p:cNvSpPr/>
          <p:nvPr/>
        </p:nvSpPr>
        <p:spPr>
          <a:xfrm>
            <a:off x="304798" y="5525345"/>
            <a:ext cx="3587607" cy="5252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2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473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4.5 Results on non-gravity-aligned views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C6EC75-5FCB-4600-A05B-7D42FF17419B}"/>
              </a:ext>
            </a:extLst>
          </p:cNvPr>
          <p:cNvGrpSpPr/>
          <p:nvPr/>
        </p:nvGrpSpPr>
        <p:grpSpPr>
          <a:xfrm>
            <a:off x="363321" y="2216008"/>
            <a:ext cx="3537253" cy="4135655"/>
            <a:chOff x="204055" y="1167865"/>
            <a:chExt cx="4009691" cy="47578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C14E8-6A69-41F6-8FB6-3E891AA3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55" y="1167865"/>
              <a:ext cx="4009691" cy="45222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B8E435-383B-4D83-B5DC-8B928C4B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55" y="5675612"/>
              <a:ext cx="4009691" cy="25008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AF4F66B-5697-443B-815B-57FE1264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473270"/>
            <a:ext cx="3695700" cy="1495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90024A-0D75-4875-9F0A-18C9ED6FE7C2}"/>
              </a:ext>
            </a:extLst>
          </p:cNvPr>
          <p:cNvSpPr txBox="1"/>
          <p:nvPr/>
        </p:nvSpPr>
        <p:spPr>
          <a:xfrm>
            <a:off x="4140680" y="2539358"/>
            <a:ext cx="7803746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4.5.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정렬 견해에 대한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중력과 정렬되지 않을 경우 이미지 칼럼의 구조 신호가 더 많은 압축 손실을 겪는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우리가 사용하는 모든 벤치마크의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데이터는 대부분 중력과 잘 정렬되어 있지만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뷰는 실제로는 중력이 정렬되어 있지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무거운 피치 또는 롤링 회전에 대한 모델의 취약성을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시각화는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2b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절제 연구에서 사전 훈련된 모델은 회전된 영상을 직접 입력으로 가져가고 출력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공정한 비교를 위해 원래 보기로 다시 회전된다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예상대로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보기가 중력에 정렬되지 않은 경우 사전 교육 모델은 성능이 떨어진다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피치 또는 롤 회전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10°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도입하면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28.45cm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44cm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이상으로 증가한다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간단한 해결책은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IMU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센서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소실점 검출 알고리즘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[29, 32]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중력 정렬을 보장하는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(VP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정렬은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벤치마크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32, 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표준 단계이기도 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U(-30°, 30°) </a:t>
            </a: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피치</a:t>
            </a:r>
            <a:r>
              <a:rPr lang="en-US" altLang="ko-KR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롤 회전을 데이터 증강으로 훈련하여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훈련은 모델을 비침투적 보기에 대해 훨씬 더 견고하게 만들지만 입력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보기가 중력 정렬되었을 때 시험 시간 성능을 희생시킨다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(MA↑ 28.35cm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30.92cm).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05A97-383B-4C7F-ADC7-4C9FD9FB7334}"/>
              </a:ext>
            </a:extLst>
          </p:cNvPr>
          <p:cNvSpPr txBox="1"/>
          <p:nvPr/>
        </p:nvSpPr>
        <p:spPr>
          <a:xfrm>
            <a:off x="8407173" y="2062119"/>
            <a:ext cx="3537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4: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비중력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정렬 보기에 대한 취약성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4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2EDD62-21FC-49CD-A0C7-902B9235A4F0}"/>
              </a:ext>
            </a:extLst>
          </p:cNvPr>
          <p:cNvSpPr/>
          <p:nvPr/>
        </p:nvSpPr>
        <p:spPr>
          <a:xfrm>
            <a:off x="363321" y="2521793"/>
            <a:ext cx="3537253" cy="37187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330879-5965-497B-9944-1BF479F9B133}"/>
              </a:ext>
            </a:extLst>
          </p:cNvPr>
          <p:cNvSpPr/>
          <p:nvPr/>
        </p:nvSpPr>
        <p:spPr>
          <a:xfrm>
            <a:off x="363320" y="2893670"/>
            <a:ext cx="2287283" cy="12732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1819E9-1B71-4EE3-A9CD-2C118D56DD62}"/>
              </a:ext>
            </a:extLst>
          </p:cNvPr>
          <p:cNvSpPr/>
          <p:nvPr/>
        </p:nvSpPr>
        <p:spPr>
          <a:xfrm>
            <a:off x="424324" y="4890644"/>
            <a:ext cx="3476250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AB0B71-F06A-4F8E-A750-61AFA69807E4}"/>
              </a:ext>
            </a:extLst>
          </p:cNvPr>
          <p:cNvSpPr/>
          <p:nvPr/>
        </p:nvSpPr>
        <p:spPr>
          <a:xfrm>
            <a:off x="363320" y="5091409"/>
            <a:ext cx="1118239" cy="186649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BC88A1-185B-4C53-967D-13114EB6C150}"/>
              </a:ext>
            </a:extLst>
          </p:cNvPr>
          <p:cNvSpPr/>
          <p:nvPr/>
        </p:nvSpPr>
        <p:spPr>
          <a:xfrm>
            <a:off x="1395396" y="4700002"/>
            <a:ext cx="2505178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9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Conclusion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FF9CD-EDBD-4C1A-9243-C7980764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4" y="1883353"/>
            <a:ext cx="4320685" cy="3091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F3578-48D5-478E-AD52-999D5D7613A9}"/>
              </a:ext>
            </a:extLst>
          </p:cNvPr>
          <p:cNvSpPr txBox="1"/>
          <p:nvPr/>
        </p:nvSpPr>
        <p:spPr>
          <a:xfrm>
            <a:off x="5061031" y="1678752"/>
            <a:ext cx="643263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결론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작업은 전방위 이미지의 조밀한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모달리티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모델링을 위한 콤팩트 잠재 수평 특징을 학습하는 첫 단계인 새로운 프레임워크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레이아웃 재구성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및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시맨틱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최첨단 기술과 동등하거나 더 나은 정확도로 해결하기 위해 빠르고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다용도적이며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확인 사항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연구는 부분적으로 과학기술부와 올 비스타 헬스케어 공동연구센터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110-2634-F-001-009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110-2634-F-007-016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지원되었다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계산 및 스토리지 리소스를 제공해 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NCHC(National Center for High Performance Computing)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감사드립니다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55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3097597"/>
            <a:ext cx="64009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 비교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 압축 블록은 백본에서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형상을 압착하여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수평 형상을 생성하는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비교를 위한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(Efficient Height Compression Block)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사용하여 채널 수와 높이를 점차적으로 감소시킨다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먼저 채널 감소를 위한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 다음 이중선형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업샘플링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레이어를 사용하여 수평 형상의 형상을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실험에서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ECH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블록으로 대체하면 속도와 정확도가 향상된다는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1089597"/>
            <a:ext cx="6228732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잠재 수평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사용하여 실내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도 파노라마를 전체적으로 이해하기 위한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다재다능하고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효율적인 프레임워크인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Compact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수직 방향을 따라 형상을 평평하게 하고 룸 레이아웃 재구성을 위한 기둥당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modality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모델링에 성공했음을 보여주었다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두 가지 중요한 측면에서 발전한다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심층 아키텍처는 향상된 정확도로 더 빠르게 실행되도록 재설계됩니다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출력 형태 제약을 완화하는 새로운 수평선 대 밀도 모듈을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빠르다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고해상도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파노라마에서 조밀한 양식을 모델링하기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ResNet-34 back-bones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함께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실행됩니다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정확하다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레이아웃 추정 및 의미 분할 작업에서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현재 최첨단 기술과 동등한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모든 선행 기술을 큰 차이로 능가한다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코드는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https:/// github.com/ sunset1995/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확인할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87356" y="5111041"/>
            <a:ext cx="5311302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상세한 의미 세분화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의미 분할을 위한 클래스당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클래스당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자세히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 중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클래스에서 최고의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달성하고 전체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 중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클래스에서 최고의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달성하고 전체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비교가 가능하다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5: RGB-D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를 입력으로 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클래스별 상세 정량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6348" y="5163087"/>
            <a:ext cx="11940296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 레이아웃 추정 결과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다양한 실측 자료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모서리 수에서 실 배치에 대한 자세한 정량적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교육 프로토콜 및 레이아웃 공식화는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동일하며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아키텍처를 사용하여 개선 사항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코너가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개인 방은 제외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관찰한다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최신 기술인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AtlantaNet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빠릅니다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396445" y="5122063"/>
            <a:ext cx="7254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6: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추정을 위한 보다 정성적인 비교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보다 질적인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실제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 대해 훈련된 공식 릴리스 모델에서 얻는다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9: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추정 밀도 깊이를 선행 기술인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와 보다 질적으로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F66-2780-4B2C-B0C5-A8351593C176}"/>
              </a:ext>
            </a:extLst>
          </p:cNvPr>
          <p:cNvSpPr/>
          <p:nvPr/>
        </p:nvSpPr>
        <p:spPr>
          <a:xfrm>
            <a:off x="6008258" y="5408226"/>
            <a:ext cx="5712268" cy="130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7831"/>
            <a:chOff x="6096000" y="107299"/>
            <a:chExt cx="5237174" cy="58654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93162" cy="11886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272262" y="2513094"/>
            <a:ext cx="621608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의미론적 세분화에 대한 정성적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의미론적 분할에 대한 정성적 결과는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파노라마에서 의미론적 세분화를 위한 공개 발표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선행 기술을 구축하지 못했기 때문에 결과만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배치 추정을 위한 정성적 비교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객실 배치 추정을 위한 질적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애틀랜타넷의 결과는 공식 코드와 사전 교육된 가중치를 통해 얻을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후처리 알고리즘을 사용하여 맨해튼 레이아웃을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알고리즘은 애틀랜타 레이아웃을 덜 제한적으로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최신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견줄 만한 유망한 결과를 달성하고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빨리 실행된다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57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11: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경쟁업체인 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녹색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자홍색 및 파란색은 각각 지상 실측 자료 배치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애틀랜타넷의 결과 및 우리의 결과</a:t>
            </a:r>
            <a:r>
              <a:rPr lang="ko-KR" altLang="en-US" sz="11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6D39F2-3071-494D-BC09-27621DE3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90" y="1618304"/>
            <a:ext cx="9247668" cy="42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012412" y="996157"/>
            <a:ext cx="452784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4824919" y="1339105"/>
            <a:ext cx="7120647" cy="463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932134" y="2035695"/>
            <a:ext cx="4839983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6540</Words>
  <Application>Microsoft Office PowerPoint</Application>
  <PresentationFormat>와이드스크린</PresentationFormat>
  <Paragraphs>278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KoPubWorld돋움체 Bold</vt:lpstr>
      <vt:lpstr>KoPub돋움체 Bold</vt:lpstr>
      <vt:lpstr>맑은 고딕</vt:lpstr>
      <vt:lpstr>문화재돌봄체 Bold</vt:lpstr>
      <vt:lpstr>문화재돌봄체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102</cp:revision>
  <dcterms:created xsi:type="dcterms:W3CDTF">2018-05-11T05:28:48Z</dcterms:created>
  <dcterms:modified xsi:type="dcterms:W3CDTF">2021-09-28T13:31:00Z</dcterms:modified>
</cp:coreProperties>
</file>